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1" r:id="rId4"/>
    <p:sldId id="272" r:id="rId5"/>
    <p:sldId id="273" r:id="rId6"/>
    <p:sldId id="274" r:id="rId7"/>
    <p:sldId id="262" r:id="rId8"/>
    <p:sldId id="263" r:id="rId9"/>
    <p:sldId id="268" r:id="rId10"/>
    <p:sldId id="269" r:id="rId11"/>
    <p:sldId id="270" r:id="rId12"/>
    <p:sldId id="261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73C94FEF-B375-4E21-9CFC-D05E51D7C546}">
          <p14:sldIdLst>
            <p14:sldId id="256"/>
            <p14:sldId id="257"/>
            <p14:sldId id="271"/>
            <p14:sldId id="272"/>
            <p14:sldId id="273"/>
            <p14:sldId id="274"/>
            <p14:sldId id="262"/>
            <p14:sldId id="263"/>
            <p14:sldId id="268"/>
            <p14:sldId id="269"/>
            <p14:sldId id="270"/>
            <p14:sldId id="26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5045A-7622-42F9-A44B-0E656C7B2634}" type="datetimeFigureOut">
              <a:rPr lang="ru-RU" smtClean="0"/>
              <a:pPr/>
              <a:t>06.03.2023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D894A-7CEC-44C8-A6E6-7047088825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0520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5045A-7622-42F9-A44B-0E656C7B2634}" type="datetimeFigureOut">
              <a:rPr lang="ru-RU" smtClean="0"/>
              <a:pPr/>
              <a:t>06.03.2023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D894A-7CEC-44C8-A6E6-7047088825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7842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5045A-7622-42F9-A44B-0E656C7B2634}" type="datetimeFigureOut">
              <a:rPr lang="ru-RU" smtClean="0"/>
              <a:pPr/>
              <a:t>06.03.2023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D894A-7CEC-44C8-A6E6-7047088825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0809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5045A-7622-42F9-A44B-0E656C7B2634}" type="datetimeFigureOut">
              <a:rPr lang="ru-RU" smtClean="0"/>
              <a:pPr/>
              <a:t>06.03.2023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D894A-7CEC-44C8-A6E6-7047088825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7025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5045A-7622-42F9-A44B-0E656C7B2634}" type="datetimeFigureOut">
              <a:rPr lang="ru-RU" smtClean="0"/>
              <a:pPr/>
              <a:t>06.03.2023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D894A-7CEC-44C8-A6E6-7047088825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5836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5045A-7622-42F9-A44B-0E656C7B2634}" type="datetimeFigureOut">
              <a:rPr lang="ru-RU" smtClean="0"/>
              <a:pPr/>
              <a:t>06.03.2023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D894A-7CEC-44C8-A6E6-7047088825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2691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5045A-7622-42F9-A44B-0E656C7B2634}" type="datetimeFigureOut">
              <a:rPr lang="ru-RU" smtClean="0"/>
              <a:pPr/>
              <a:t>06.03.2023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D894A-7CEC-44C8-A6E6-7047088825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2107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5045A-7622-42F9-A44B-0E656C7B2634}" type="datetimeFigureOut">
              <a:rPr lang="ru-RU" smtClean="0"/>
              <a:pPr/>
              <a:t>06.03.2023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D894A-7CEC-44C8-A6E6-7047088825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5364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5045A-7622-42F9-A44B-0E656C7B2634}" type="datetimeFigureOut">
              <a:rPr lang="ru-RU" smtClean="0"/>
              <a:pPr/>
              <a:t>06.03.2023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D894A-7CEC-44C8-A6E6-7047088825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6365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5045A-7622-42F9-A44B-0E656C7B2634}" type="datetimeFigureOut">
              <a:rPr lang="ru-RU" smtClean="0"/>
              <a:pPr/>
              <a:t>06.03.2023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D894A-7CEC-44C8-A6E6-7047088825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1196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5045A-7622-42F9-A44B-0E656C7B2634}" type="datetimeFigureOut">
              <a:rPr lang="ru-RU" smtClean="0"/>
              <a:pPr/>
              <a:t>06.03.2023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D894A-7CEC-44C8-A6E6-7047088825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728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15045A-7622-42F9-A44B-0E656C7B2634}" type="datetimeFigureOut">
              <a:rPr lang="ru-RU" smtClean="0"/>
              <a:pPr/>
              <a:t>06.03.2023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FD894A-7CEC-44C8-A6E6-7047088825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8693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63688" y="548680"/>
            <a:ext cx="712879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1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Bookman Old Style" panose="02050604050505020204" pitchFamily="18" charset="0"/>
              </a:rPr>
              <a:t>Муниципальное казенное общеобразовательное учреждение </a:t>
            </a:r>
          </a:p>
          <a:p>
            <a:pPr algn="ctr"/>
            <a:r>
              <a:rPr lang="ru-RU" sz="1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Bookman Old Style" panose="02050604050505020204" pitchFamily="18" charset="0"/>
              </a:rPr>
              <a:t>«Волчье-</a:t>
            </a:r>
            <a:r>
              <a:rPr lang="ru-RU" sz="14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Bookman Old Style" panose="02050604050505020204" pitchFamily="18" charset="0"/>
              </a:rPr>
              <a:t>Дубравская</a:t>
            </a:r>
            <a:r>
              <a:rPr lang="ru-RU" sz="1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Bookman Old Style" panose="02050604050505020204" pitchFamily="18" charset="0"/>
              </a:rPr>
              <a:t> средняя общеобразовательная школа»</a:t>
            </a:r>
            <a:endParaRPr lang="ru-RU" sz="1400" b="1" dirty="0">
              <a:ln w="50800"/>
              <a:solidFill>
                <a:schemeClr val="bg1">
                  <a:shade val="50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98624" y="5737611"/>
            <a:ext cx="29769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математики</a:t>
            </a:r>
          </a:p>
          <a:p>
            <a:pPr algn="ctr"/>
            <a:r>
              <a:rPr lang="ru-RU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Николаева Ирина Егоровна</a:t>
            </a:r>
            <a:endParaRPr lang="ru-RU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99592" y="1772816"/>
            <a:ext cx="77048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i="1" dirty="0" err="1" smtClean="0">
                <a:latin typeface="Arial Black" pitchFamily="34" charset="0"/>
              </a:rPr>
              <a:t>Здоровьесберегающие</a:t>
            </a:r>
            <a:r>
              <a:rPr lang="ru-RU" sz="3600" i="1" dirty="0" smtClean="0">
                <a:latin typeface="Arial Black" pitchFamily="34" charset="0"/>
              </a:rPr>
              <a:t> технологии </a:t>
            </a:r>
          </a:p>
          <a:p>
            <a:pPr algn="ctr"/>
            <a:r>
              <a:rPr lang="ru-RU" sz="3600" i="1" dirty="0" smtClean="0">
                <a:latin typeface="Arial Black" pitchFamily="34" charset="0"/>
              </a:rPr>
              <a:t>при изучении темы «Системы уравнений»</a:t>
            </a:r>
            <a:endParaRPr lang="ru-RU" sz="3600" i="1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82248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75000"/>
              </a:schemeClr>
            </a:gs>
            <a:gs pos="50000">
              <a:schemeClr val="accent3">
                <a:lumMod val="40000"/>
                <a:lumOff val="60000"/>
              </a:schemeClr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Задача № 3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457200" y="1268760"/>
            <a:ext cx="8363272" cy="496855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Одно число в два раза больше другого. Если большее из этих чисел умножить на два, а меньшее умножить на четыре, то их сумма будет равна 48. Найдите эти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числа. Меньшее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из них покажет вам, сколько минут жизни забирает одна сигарета.</a:t>
            </a:r>
          </a:p>
          <a:p>
            <a:pPr marL="0" indent="0" algn="just">
              <a:buNone/>
            </a:pPr>
            <a:endParaRPr lang="ru-RU" sz="1800" dirty="0"/>
          </a:p>
          <a:p>
            <a:pPr marL="0" indent="0" algn="just">
              <a:buNone/>
            </a:pPr>
            <a:endParaRPr lang="ru-RU" sz="1800" dirty="0" smtClean="0"/>
          </a:p>
          <a:p>
            <a:pPr marL="0" indent="0" algn="just">
              <a:buNone/>
            </a:pP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dirty="0"/>
          </a:p>
        </p:txBody>
      </p:sp>
      <p:pic>
        <p:nvPicPr>
          <p:cNvPr id="6" name="Рисунок 5" descr="https://mari-el.gov.ru/upload/sernur/chsp/DocLib2/Kurenie_vredit_sdorovju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852936"/>
            <a:ext cx="8424936" cy="33843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112323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75000"/>
              </a:schemeClr>
            </a:gs>
            <a:gs pos="50000">
              <a:schemeClr val="accent3">
                <a:lumMod val="40000"/>
                <a:lumOff val="60000"/>
              </a:schemeClr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Задача № 4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457200" y="1268760"/>
            <a:ext cx="8363272" cy="496855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Одно число на 42 меньше, чем другое. Если первое число увеличить в 4,5 раза, а ко второму прибавить 28, то их сумма будет равна 180. Найдите эти числа, и вы узнаете, сколько лет полноценной жизни забирает табак у курильщиков и сколько лет в среднем живут в России мужчины.</a:t>
            </a:r>
          </a:p>
          <a:p>
            <a:pPr marL="0" indent="0" algn="just">
              <a:buNone/>
            </a:pPr>
            <a:endParaRPr lang="ru-RU" sz="1800" dirty="0" smtClean="0"/>
          </a:p>
          <a:p>
            <a:pPr marL="0" indent="0" algn="just">
              <a:buNone/>
            </a:pP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dirty="0" smtClean="0"/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endParaRPr lang="ru-RU" dirty="0" smtClean="0"/>
          </a:p>
          <a:p>
            <a:pPr marL="0" indent="0" algn="just">
              <a:buNone/>
            </a:pPr>
            <a:r>
              <a:rPr lang="ru-RU" sz="2000" b="1" i="1" dirty="0" smtClean="0"/>
              <a:t>ДЛЯ СПРАВКИ: В </a:t>
            </a:r>
            <a:r>
              <a:rPr lang="ru-RU" sz="2000" b="1" i="1" dirty="0"/>
              <a:t>Японии средняя продолжительность жизни мужчин составляет 78 лет.</a:t>
            </a:r>
            <a:endParaRPr lang="ru-RU" sz="2000" b="1" dirty="0"/>
          </a:p>
          <a:p>
            <a:pPr marL="0" indent="0" algn="just">
              <a:buNone/>
            </a:pPr>
            <a:endParaRPr lang="ru-RU" sz="1600" dirty="0"/>
          </a:p>
        </p:txBody>
      </p:sp>
      <p:pic>
        <p:nvPicPr>
          <p:cNvPr id="5" name="Рисунок 4" descr="https://sovmuseum.com/_nw/6/31623159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212975"/>
            <a:ext cx="7560839" cy="21602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785683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75000"/>
              </a:schemeClr>
            </a:gs>
            <a:gs pos="50000">
              <a:schemeClr val="accent3">
                <a:lumMod val="40000"/>
                <a:lumOff val="60000"/>
              </a:schemeClr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s://shareslide.ru/img/thumbs/5d950e4bbc2168a6befb8d7aae47c6bb-800x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8712968" cy="61926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430793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75000"/>
              </a:schemeClr>
            </a:gs>
            <a:gs pos="50000">
              <a:schemeClr val="accent3">
                <a:lumMod val="40000"/>
                <a:lumOff val="60000"/>
              </a:schemeClr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5228887"/>
            <a:ext cx="1502296" cy="1502296"/>
          </a:xfrm>
          <a:prstGeom prst="rect">
            <a:avLst/>
          </a:prstGeom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СПОСОБЫ 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РЕШЕНИЯ СИСТЕМ УРАВНЕНИЙ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467544" y="1772816"/>
            <a:ext cx="8291264" cy="3888432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1. Способ подстановки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2. Способ сложения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3. Графический способ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4. Способ замены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38931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75000"/>
              </a:schemeClr>
            </a:gs>
            <a:gs pos="50000">
              <a:schemeClr val="accent3">
                <a:lumMod val="40000"/>
                <a:lumOff val="60000"/>
              </a:schemeClr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5228887"/>
            <a:ext cx="1502296" cy="1502296"/>
          </a:xfrm>
          <a:prstGeom prst="rect">
            <a:avLst/>
          </a:prstGeom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СПОСОБ ПОДСТАНОВКИ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467544" y="1484784"/>
            <a:ext cx="8291264" cy="4104456"/>
          </a:xfrm>
        </p:spPr>
        <p:txBody>
          <a:bodyPr>
            <a:normAutofit fontScale="77500" lnSpcReduction="20000"/>
          </a:bodyPr>
          <a:lstStyle/>
          <a:p>
            <a:pPr marL="457200" indent="-457200" algn="just">
              <a:buClr>
                <a:srgbClr val="0033CC"/>
              </a:buClr>
              <a:buFont typeface="+mj-lt"/>
              <a:buAutoNum type="arabicPeriod"/>
            </a:pPr>
            <a:r>
              <a:rPr lang="ru-RU" sz="4000" b="1" dirty="0">
                <a:latin typeface="Times New Roman" pitchFamily="18" charset="0"/>
              </a:rPr>
              <a:t>Выразить из какого-нибудь уравнения системы </a:t>
            </a:r>
            <a:r>
              <a:rPr lang="ru-RU" sz="4000" b="1" dirty="0">
                <a:solidFill>
                  <a:srgbClr val="C00000"/>
                </a:solidFill>
                <a:latin typeface="Times New Roman" pitchFamily="18" charset="0"/>
              </a:rPr>
              <a:t>одну </a:t>
            </a:r>
            <a:r>
              <a:rPr lang="ru-RU" sz="4000" b="1" dirty="0">
                <a:latin typeface="Times New Roman" pitchFamily="18" charset="0"/>
              </a:rPr>
              <a:t>переменную через другую.</a:t>
            </a:r>
          </a:p>
          <a:p>
            <a:pPr marL="457200" indent="-457200" algn="just">
              <a:buClr>
                <a:srgbClr val="0033CC"/>
              </a:buClr>
              <a:buFont typeface="+mj-lt"/>
              <a:buAutoNum type="arabicPeriod"/>
            </a:pPr>
            <a:r>
              <a:rPr lang="ru-RU" sz="4000" b="1" dirty="0">
                <a:solidFill>
                  <a:srgbClr val="C00000"/>
                </a:solidFill>
                <a:latin typeface="Times New Roman" pitchFamily="18" charset="0"/>
              </a:rPr>
              <a:t>Подставить </a:t>
            </a:r>
            <a:r>
              <a:rPr lang="ru-RU" sz="4000" b="1" dirty="0">
                <a:latin typeface="Times New Roman" pitchFamily="18" charset="0"/>
              </a:rPr>
              <a:t>в другое уравнение системы вместо этой переменной полученное выражение.</a:t>
            </a:r>
          </a:p>
          <a:p>
            <a:pPr marL="457200" indent="-457200" algn="just">
              <a:buClr>
                <a:srgbClr val="0033CC"/>
              </a:buClr>
              <a:buFont typeface="+mj-lt"/>
              <a:buAutoNum type="arabicPeriod"/>
            </a:pPr>
            <a:r>
              <a:rPr lang="ru-RU" sz="4000" b="1" dirty="0">
                <a:solidFill>
                  <a:srgbClr val="C00000"/>
                </a:solidFill>
                <a:latin typeface="Times New Roman" pitchFamily="18" charset="0"/>
              </a:rPr>
              <a:t>Решить </a:t>
            </a:r>
            <a:r>
              <a:rPr lang="ru-RU" sz="4000" b="1" dirty="0">
                <a:latin typeface="Times New Roman" pitchFamily="18" charset="0"/>
              </a:rPr>
              <a:t>получившееся уравнение с одной переменной.</a:t>
            </a:r>
          </a:p>
          <a:p>
            <a:pPr marL="457200" indent="-457200" algn="just">
              <a:buClr>
                <a:srgbClr val="0033CC"/>
              </a:buClr>
              <a:buFont typeface="+mj-lt"/>
              <a:buAutoNum type="arabicPeriod"/>
            </a:pPr>
            <a:r>
              <a:rPr lang="ru-RU" sz="4000" b="1" dirty="0">
                <a:solidFill>
                  <a:srgbClr val="C00000"/>
                </a:solidFill>
                <a:latin typeface="Times New Roman" pitchFamily="18" charset="0"/>
              </a:rPr>
              <a:t>Найти </a:t>
            </a:r>
            <a:r>
              <a:rPr lang="ru-RU" sz="4000" b="1" dirty="0">
                <a:latin typeface="Times New Roman" pitchFamily="18" charset="0"/>
              </a:rPr>
              <a:t>соответствующее значение </a:t>
            </a:r>
            <a:r>
              <a:rPr lang="ru-RU" sz="4000" b="1" dirty="0">
                <a:solidFill>
                  <a:srgbClr val="C00000"/>
                </a:solidFill>
                <a:latin typeface="Times New Roman" pitchFamily="18" charset="0"/>
              </a:rPr>
              <a:t>второй </a:t>
            </a:r>
            <a:r>
              <a:rPr lang="ru-RU" sz="4000" b="1" dirty="0">
                <a:latin typeface="Times New Roman" pitchFamily="18" charset="0"/>
              </a:rPr>
              <a:t>переменной</a:t>
            </a:r>
            <a:r>
              <a:rPr lang="ru-RU" sz="4000" b="1" dirty="0" smtClean="0">
                <a:latin typeface="Times New Roman" pitchFamily="18" charset="0"/>
              </a:rPr>
              <a:t>.</a:t>
            </a:r>
            <a:endParaRPr lang="ru-RU" sz="4000" b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99480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75000"/>
              </a:schemeClr>
            </a:gs>
            <a:gs pos="50000">
              <a:schemeClr val="accent3">
                <a:lumMod val="40000"/>
                <a:lumOff val="60000"/>
              </a:schemeClr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5228887"/>
            <a:ext cx="1502296" cy="1502296"/>
          </a:xfrm>
          <a:prstGeom prst="rect">
            <a:avLst/>
          </a:prstGeom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СПОСОБ СЛОЖЕНИЯ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467544" y="1484784"/>
            <a:ext cx="8291264" cy="4104456"/>
          </a:xfrm>
        </p:spPr>
        <p:txBody>
          <a:bodyPr>
            <a:noAutofit/>
          </a:bodyPr>
          <a:lstStyle/>
          <a:p>
            <a:pPr marL="609600" indent="-609600" algn="just">
              <a:lnSpc>
                <a:spcPct val="90000"/>
              </a:lnSpc>
              <a:buClr>
                <a:srgbClr val="4A5CE2"/>
              </a:buClr>
              <a:buFontTx/>
              <a:buAutoNum type="arabicPeriod"/>
            </a:pP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</a:rPr>
              <a:t>Умножьте </a:t>
            </a:r>
            <a:r>
              <a:rPr lang="ru-RU" sz="2400" b="1" dirty="0" err="1">
                <a:solidFill>
                  <a:srgbClr val="C00000"/>
                </a:solidFill>
                <a:latin typeface="Times New Roman" pitchFamily="18" charset="0"/>
              </a:rPr>
              <a:t>почленно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</a:rPr>
              <a:t>уравнения системы, подбирая множители так, чтобы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</a:rPr>
              <a:t>коэффициенты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</a:rPr>
              <a:t> при одной из переменных стали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</a:rPr>
              <a:t>противоположными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</a:rPr>
              <a:t> числами.</a:t>
            </a:r>
          </a:p>
          <a:p>
            <a:pPr marL="609600" indent="-609600">
              <a:lnSpc>
                <a:spcPct val="90000"/>
              </a:lnSpc>
              <a:buClr>
                <a:srgbClr val="4A5CE2"/>
              </a:buClr>
              <a:buFontTx/>
              <a:buAutoNum type="arabicPeriod"/>
            </a:pPr>
            <a:endParaRPr lang="ru-RU" sz="2400" b="1" dirty="0">
              <a:solidFill>
                <a:srgbClr val="002060"/>
              </a:solidFill>
              <a:latin typeface="Times New Roman" pitchFamily="18" charset="0"/>
            </a:endParaRPr>
          </a:p>
          <a:p>
            <a:pPr marL="609600" indent="-609600">
              <a:lnSpc>
                <a:spcPct val="90000"/>
              </a:lnSpc>
              <a:buClr>
                <a:srgbClr val="4A5CE2"/>
              </a:buClr>
              <a:buFontTx/>
              <a:buAutoNum type="arabicPeriod"/>
            </a:pP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</a:rPr>
              <a:t>Сложите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itchFamily="18" charset="0"/>
              </a:rPr>
              <a:t>почленно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</a:rPr>
              <a:t> левые и правые части уравнений системы.</a:t>
            </a:r>
          </a:p>
          <a:p>
            <a:pPr marL="609600" indent="-609600">
              <a:lnSpc>
                <a:spcPct val="90000"/>
              </a:lnSpc>
              <a:buClr>
                <a:srgbClr val="4A5CE2"/>
              </a:buClr>
              <a:buFontTx/>
              <a:buAutoNum type="arabicPeriod"/>
            </a:pPr>
            <a:endParaRPr lang="ru-RU" sz="2400" b="1" dirty="0">
              <a:solidFill>
                <a:srgbClr val="002060"/>
              </a:solidFill>
              <a:latin typeface="Times New Roman" pitchFamily="18" charset="0"/>
            </a:endParaRPr>
          </a:p>
          <a:p>
            <a:pPr marL="609600" indent="-609600">
              <a:lnSpc>
                <a:spcPct val="90000"/>
              </a:lnSpc>
              <a:buClr>
                <a:srgbClr val="4A5CE2"/>
              </a:buClr>
              <a:buFontTx/>
              <a:buAutoNum type="arabicPeriod"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</a:rPr>
              <a:t>Решите получившееся уравнение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</a:rPr>
              <a:t>с одной переменной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</a:rPr>
              <a:t>.</a:t>
            </a:r>
          </a:p>
          <a:p>
            <a:pPr marL="609600" indent="-609600">
              <a:lnSpc>
                <a:spcPct val="90000"/>
              </a:lnSpc>
              <a:buClr>
                <a:srgbClr val="4A5CE2"/>
              </a:buClr>
              <a:buFontTx/>
              <a:buAutoNum type="arabicPeriod"/>
            </a:pPr>
            <a:endParaRPr lang="ru-RU" sz="2400" b="1" dirty="0">
              <a:solidFill>
                <a:srgbClr val="002060"/>
              </a:solidFill>
              <a:latin typeface="Times New Roman" pitchFamily="18" charset="0"/>
            </a:endParaRPr>
          </a:p>
          <a:p>
            <a:pPr marL="609600" indent="-609600">
              <a:lnSpc>
                <a:spcPct val="90000"/>
              </a:lnSpc>
              <a:buClr>
                <a:srgbClr val="4A5CE2"/>
              </a:buClr>
              <a:buFontTx/>
              <a:buAutoNum type="arabicPeriod"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</a:rPr>
              <a:t>Найдите соответствующее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</a:rPr>
              <a:t>значение второй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</a:rPr>
              <a:t>переменной.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34532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75000"/>
              </a:schemeClr>
            </a:gs>
            <a:gs pos="50000">
              <a:schemeClr val="accent3">
                <a:lumMod val="40000"/>
                <a:lumOff val="60000"/>
              </a:schemeClr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5228887"/>
            <a:ext cx="1502296" cy="1502296"/>
          </a:xfrm>
          <a:prstGeom prst="rect">
            <a:avLst/>
          </a:prstGeom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ГРАФИЧЕСКИЙ СПОСОБ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467544" y="1484784"/>
            <a:ext cx="8291264" cy="4104456"/>
          </a:xfrm>
        </p:spPr>
        <p:txBody>
          <a:bodyPr>
            <a:noAutofit/>
          </a:bodyPr>
          <a:lstStyle/>
          <a:p>
            <a:pPr marL="609600" indent="-609600" algn="just">
              <a:buClr>
                <a:srgbClr val="4A5CE2"/>
              </a:buClr>
              <a:buFontTx/>
              <a:buAutoNum type="arabicPeriod"/>
            </a:pPr>
            <a:r>
              <a:rPr lang="ru-RU" sz="3200" b="1" dirty="0">
                <a:latin typeface="Times New Roman" pitchFamily="18" charset="0"/>
              </a:rPr>
              <a:t>Построить график функции, заданной первым уравнением системы.</a:t>
            </a:r>
          </a:p>
          <a:p>
            <a:pPr marL="609600" indent="-609600" algn="just">
              <a:buClr>
                <a:srgbClr val="4A5CE2"/>
              </a:buClr>
              <a:buFontTx/>
              <a:buAutoNum type="arabicPeriod"/>
            </a:pPr>
            <a:r>
              <a:rPr lang="ru-RU" sz="3200" b="1" dirty="0">
                <a:latin typeface="Times New Roman" pitchFamily="18" charset="0"/>
              </a:rPr>
              <a:t>Построить график функции, заданной вторым уравнением системы.</a:t>
            </a:r>
          </a:p>
          <a:p>
            <a:pPr marL="609600" indent="-609600" algn="just">
              <a:buClr>
                <a:srgbClr val="4A5CE2"/>
              </a:buClr>
              <a:buFontTx/>
              <a:buAutoNum type="arabicPeriod"/>
            </a:pPr>
            <a:r>
              <a:rPr lang="ru-RU" sz="3200" b="1" dirty="0">
                <a:latin typeface="Times New Roman" pitchFamily="18" charset="0"/>
              </a:rPr>
              <a:t>Определить координаты точек пересечения графиков функций.</a:t>
            </a:r>
            <a:endParaRPr lang="ru-RU" sz="3200" b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58773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75000"/>
              </a:schemeClr>
            </a:gs>
            <a:gs pos="50000">
              <a:schemeClr val="accent3">
                <a:lumMod val="40000"/>
                <a:lumOff val="60000"/>
              </a:schemeClr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5228887"/>
            <a:ext cx="1502296" cy="1502296"/>
          </a:xfrm>
          <a:prstGeom prst="rect">
            <a:avLst/>
          </a:prstGeom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СПОСОБ ЗАМЕНЫ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467544" y="1484784"/>
            <a:ext cx="8291264" cy="4104456"/>
          </a:xfrm>
        </p:spPr>
        <p:txBody>
          <a:bodyPr>
            <a:noAutofit/>
          </a:bodyPr>
          <a:lstStyle/>
          <a:p>
            <a:pPr marL="502920" indent="-457200" algn="just">
              <a:buFont typeface="+mj-lt"/>
              <a:buAutoNum type="arabicPeriod"/>
            </a:pPr>
            <a:r>
              <a:rPr lang="ru-RU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Замени одно или два выражения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уравнениях системы </a:t>
            </a:r>
            <a:r>
              <a:rPr lang="ru-RU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новыми переменными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так, чтобы вновь полученные уравнения стали более простыми.</a:t>
            </a:r>
          </a:p>
          <a:p>
            <a:pPr marL="502920" indent="-457200" algn="just">
              <a:buFont typeface="+mj-lt"/>
              <a:buAutoNum type="arabicPeriod"/>
            </a:pPr>
            <a:r>
              <a:rPr lang="ru-RU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Реши полученную систему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уравнений методом, наиболее подходящим для этой системы уравнений.</a:t>
            </a:r>
          </a:p>
          <a:p>
            <a:pPr marL="502920" indent="-457200" algn="just">
              <a:buFont typeface="+mj-lt"/>
              <a:buAutoNum type="arabicPeriod"/>
            </a:pPr>
            <a:r>
              <a:rPr lang="ru-RU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Сделай обратную замену,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того, чтобы найти значения первоначальных переменных.</a:t>
            </a:r>
          </a:p>
          <a:p>
            <a:pPr marL="502920" indent="-457200" algn="just">
              <a:buFont typeface="+mj-lt"/>
              <a:buAutoNum type="arabicPeriod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Запиши ответ в виде пар значений (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которые были найдены на третьем шаге.</a:t>
            </a:r>
          </a:p>
        </p:txBody>
      </p:sp>
    </p:spTree>
    <p:extLst>
      <p:ext uri="{BB962C8B-B14F-4D97-AF65-F5344CB8AC3E}">
        <p14:creationId xmlns:p14="http://schemas.microsoft.com/office/powerpoint/2010/main" val="8422498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75000"/>
              </a:schemeClr>
            </a:gs>
            <a:gs pos="50000">
              <a:schemeClr val="accent3">
                <a:lumMod val="40000"/>
                <a:lumOff val="60000"/>
              </a:schemeClr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5228887"/>
            <a:ext cx="1502296" cy="1502296"/>
          </a:xfrm>
          <a:prstGeom prst="rect">
            <a:avLst/>
          </a:prstGeom>
        </p:spPr>
      </p:pic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539552" y="548680"/>
            <a:ext cx="8280920" cy="5112568"/>
          </a:xfrm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3200" b="1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того, </a:t>
            </a:r>
            <a:r>
              <a:rPr lang="ru-RU" sz="3200" b="1" i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чтобы научить детей заботиться о своем здоровье, </a:t>
            </a:r>
            <a:r>
              <a:rPr lang="ru-RU" sz="3200" b="1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3200" b="1" i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уроках можно рассмотреть задачи, которые основаны </a:t>
            </a:r>
            <a:r>
              <a:rPr lang="ru-RU" sz="3200" b="1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3200" b="1" i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фактическом материале. </a:t>
            </a:r>
            <a:endParaRPr lang="ru-RU" sz="3200" b="1" i="1" dirty="0" smtClean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ru-RU" sz="3200" b="1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Все </a:t>
            </a:r>
            <a:r>
              <a:rPr lang="ru-RU" sz="3200" b="1" i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это способствует тому, что учащиеся привыкают ценить, уважать и беречь свое здоровье. 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54674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75000"/>
              </a:schemeClr>
            </a:gs>
            <a:gs pos="50000">
              <a:schemeClr val="accent3">
                <a:lumMod val="40000"/>
                <a:lumOff val="60000"/>
              </a:schemeClr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Задача № 1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457200" y="1268760"/>
            <a:ext cx="8363272" cy="4968552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Одно из чисел на 0,3 больше другого. 60% большего числа на 0,03 больше, чем 70% меньшего числа. Найдите эти числа и узнайте, какова суточная потребность организма в витаминах В</a:t>
            </a:r>
            <a:r>
              <a:rPr lang="ru-RU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и В</a:t>
            </a:r>
            <a:r>
              <a:rPr lang="ru-RU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миллиграммах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1800" dirty="0"/>
          </a:p>
          <a:p>
            <a:pPr marL="0" indent="0" algn="just">
              <a:buNone/>
            </a:pPr>
            <a:endParaRPr lang="ru-RU" sz="1800" dirty="0"/>
          </a:p>
          <a:p>
            <a:pPr marL="0" indent="0" algn="just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Дефицит витамина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b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может привести к болезни "бери-бери", которая появляется из-за нарушения обмена углеводов. Витамин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отвечает за состояние зрения, он необходим для построения защитного слоя сетчатки.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just">
              <a:buNone/>
            </a:pPr>
            <a:endParaRPr lang="ru-RU" dirty="0"/>
          </a:p>
        </p:txBody>
      </p:sp>
      <p:pic>
        <p:nvPicPr>
          <p:cNvPr id="5" name="Рисунок 4" descr="https://salonfifi.ru/wp-content/uploads/2/5/5/2559290ccbb56daeddeacdec5651e500.jpe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32656"/>
            <a:ext cx="1944215" cy="792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proprikol.ru/wp-content/uploads/2019/09/kartinki-dlya-detej-vitaminy-4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9" y="2991070"/>
            <a:ext cx="2304256" cy="914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906755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75000"/>
              </a:schemeClr>
            </a:gs>
            <a:gs pos="50000">
              <a:schemeClr val="accent3">
                <a:lumMod val="40000"/>
                <a:lumOff val="60000"/>
              </a:schemeClr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Задача № 2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457200" y="1268760"/>
            <a:ext cx="8363272" cy="4968552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Одно число на 5 больше другого. 60% большего числа на 2,7 больше, чем 70% меньшего числа. Найдите эти числа и узнайте, какова суточная потребность организма в железе и меди в миллиграммах</a:t>
            </a:r>
            <a:r>
              <a:rPr lang="ru-RU" dirty="0"/>
              <a:t>.</a:t>
            </a:r>
          </a:p>
          <a:p>
            <a:pPr marL="0" indent="0" algn="just">
              <a:buNone/>
            </a:pPr>
            <a:endParaRPr lang="ru-RU" sz="1800" dirty="0"/>
          </a:p>
          <a:p>
            <a:pPr marL="0" indent="0" algn="just">
              <a:buNone/>
            </a:pPr>
            <a:endParaRPr lang="ru-RU" sz="1800" dirty="0"/>
          </a:p>
          <a:p>
            <a:pPr marL="0" indent="0" algn="just">
              <a:buNone/>
            </a:pP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Дефицит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железа сказывается на росте и устойчивости к инфекциям. От железа зависит построение гемоглобина – переносчика кислорода ко всем органам. Медь также синтезирует гемоглобин и определяет антиоксидантный потенциал сыворотки крови.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dirty="0"/>
          </a:p>
        </p:txBody>
      </p:sp>
      <p:pic>
        <p:nvPicPr>
          <p:cNvPr id="7" name="Рисунок 6" descr="https://perchinka.fromlife.net/wp-content/uploads/2023/02/zhelezo-v-produktah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88641"/>
            <a:ext cx="2160240" cy="1008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s://ferrogematogen.ru/img/products/%D0%BF%D1%80%D0%BE%D0%B4%D1%83%D0%BA%D1%82%D1%8B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928937"/>
            <a:ext cx="4176464" cy="9321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926530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</TotalTime>
  <Words>524</Words>
  <Application>Microsoft Office PowerPoint</Application>
  <PresentationFormat>Экран (4:3)</PresentationFormat>
  <Paragraphs>58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СПОСОБЫ  РЕШЕНИЯ СИСТЕМ УРАВНЕНИЙ</vt:lpstr>
      <vt:lpstr>СПОСОБ ПОДСТАНОВКИ</vt:lpstr>
      <vt:lpstr>СПОСОБ СЛОЖЕНИЯ</vt:lpstr>
      <vt:lpstr>ГРАФИЧЕСКИЙ СПОСОБ</vt:lpstr>
      <vt:lpstr>СПОСОБ ЗАМЕНЫ</vt:lpstr>
      <vt:lpstr>Презентация PowerPoint</vt:lpstr>
      <vt:lpstr>Задача № 1</vt:lpstr>
      <vt:lpstr>Задача № 2</vt:lpstr>
      <vt:lpstr>Задача № 3</vt:lpstr>
      <vt:lpstr>Задача № 4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1</cp:lastModifiedBy>
  <cp:revision>22</cp:revision>
  <dcterms:created xsi:type="dcterms:W3CDTF">2014-04-23T17:09:11Z</dcterms:created>
  <dcterms:modified xsi:type="dcterms:W3CDTF">2023-03-06T21:40:48Z</dcterms:modified>
</cp:coreProperties>
</file>