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62" r:id="rId5"/>
    <p:sldId id="263" r:id="rId6"/>
    <p:sldId id="258" r:id="rId7"/>
    <p:sldId id="265" r:id="rId8"/>
    <p:sldId id="266" r:id="rId9"/>
    <p:sldId id="267" r:id="rId10"/>
    <p:sldId id="259" r:id="rId11"/>
    <p:sldId id="260" r:id="rId12"/>
    <p:sldId id="261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73C94FEF-B375-4E21-9CFC-D05E51D7C546}">
          <p14:sldIdLst>
            <p14:sldId id="256"/>
            <p14:sldId id="264"/>
            <p14:sldId id="257"/>
            <p14:sldId id="262"/>
            <p14:sldId id="263"/>
            <p14:sldId id="258"/>
            <p14:sldId id="265"/>
            <p14:sldId id="266"/>
            <p14:sldId id="267"/>
            <p14:sldId id="259"/>
            <p14:sldId id="260"/>
            <p14:sldId id="26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79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5045A-7622-42F9-A44B-0E656C7B2634}" type="datetimeFigureOut">
              <a:rPr lang="ru-RU" smtClean="0"/>
              <a:pPr/>
              <a:t>06.03.2023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D894A-7CEC-44C8-A6E6-7047088825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0520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5045A-7622-42F9-A44B-0E656C7B2634}" type="datetimeFigureOut">
              <a:rPr lang="ru-RU" smtClean="0"/>
              <a:pPr/>
              <a:t>06.03.2023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D894A-7CEC-44C8-A6E6-7047088825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7842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5045A-7622-42F9-A44B-0E656C7B2634}" type="datetimeFigureOut">
              <a:rPr lang="ru-RU" smtClean="0"/>
              <a:pPr/>
              <a:t>06.03.2023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D894A-7CEC-44C8-A6E6-7047088825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0809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5045A-7622-42F9-A44B-0E656C7B2634}" type="datetimeFigureOut">
              <a:rPr lang="ru-RU" smtClean="0"/>
              <a:pPr/>
              <a:t>06.03.2023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D894A-7CEC-44C8-A6E6-7047088825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7025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5045A-7622-42F9-A44B-0E656C7B2634}" type="datetimeFigureOut">
              <a:rPr lang="ru-RU" smtClean="0"/>
              <a:pPr/>
              <a:t>06.03.2023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D894A-7CEC-44C8-A6E6-7047088825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5836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5045A-7622-42F9-A44B-0E656C7B2634}" type="datetimeFigureOut">
              <a:rPr lang="ru-RU" smtClean="0"/>
              <a:pPr/>
              <a:t>06.03.2023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D894A-7CEC-44C8-A6E6-7047088825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2691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5045A-7622-42F9-A44B-0E656C7B2634}" type="datetimeFigureOut">
              <a:rPr lang="ru-RU" smtClean="0"/>
              <a:pPr/>
              <a:t>06.03.2023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D894A-7CEC-44C8-A6E6-7047088825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2107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5045A-7622-42F9-A44B-0E656C7B2634}" type="datetimeFigureOut">
              <a:rPr lang="ru-RU" smtClean="0"/>
              <a:pPr/>
              <a:t>06.03.2023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D894A-7CEC-44C8-A6E6-7047088825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5364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5045A-7622-42F9-A44B-0E656C7B2634}" type="datetimeFigureOut">
              <a:rPr lang="ru-RU" smtClean="0"/>
              <a:pPr/>
              <a:t>06.03.2023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D894A-7CEC-44C8-A6E6-7047088825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6365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5045A-7622-42F9-A44B-0E656C7B2634}" type="datetimeFigureOut">
              <a:rPr lang="ru-RU" smtClean="0"/>
              <a:pPr/>
              <a:t>06.03.2023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D894A-7CEC-44C8-A6E6-7047088825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1196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5045A-7622-42F9-A44B-0E656C7B2634}" type="datetimeFigureOut">
              <a:rPr lang="ru-RU" smtClean="0"/>
              <a:pPr/>
              <a:t>06.03.2023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D894A-7CEC-44C8-A6E6-7047088825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728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15045A-7622-42F9-A44B-0E656C7B2634}" type="datetimeFigureOut">
              <a:rPr lang="ru-RU" smtClean="0"/>
              <a:pPr/>
              <a:t>06.03.2023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D894A-7CEC-44C8-A6E6-7047088825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8693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teploe.tulobl.ru/symbols/gerb/image/ger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052736"/>
            <a:ext cx="3240360" cy="404429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763688" y="548680"/>
            <a:ext cx="7128793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1400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Bookman Old Style" panose="02050604050505020204" pitchFamily="18" charset="0"/>
              </a:rPr>
              <a:t>Муниципальное казенное общеобразовательное учреждение </a:t>
            </a:r>
          </a:p>
          <a:p>
            <a:pPr algn="ctr"/>
            <a:r>
              <a:rPr lang="ru-RU" sz="1400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Bookman Old Style" panose="02050604050505020204" pitchFamily="18" charset="0"/>
              </a:rPr>
              <a:t>«Волчье-</a:t>
            </a:r>
            <a:r>
              <a:rPr lang="ru-RU" sz="1400" b="1" dirty="0" err="1" smtClean="0">
                <a:ln w="50800"/>
                <a:solidFill>
                  <a:schemeClr val="bg1">
                    <a:shade val="50000"/>
                  </a:schemeClr>
                </a:solidFill>
                <a:latin typeface="Bookman Old Style" panose="02050604050505020204" pitchFamily="18" charset="0"/>
              </a:rPr>
              <a:t>Дубравская</a:t>
            </a:r>
            <a:r>
              <a:rPr lang="ru-RU" sz="1400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Bookman Old Style" panose="02050604050505020204" pitchFamily="18" charset="0"/>
              </a:rPr>
              <a:t> средняя общеобразовательная школа»</a:t>
            </a:r>
            <a:endParaRPr lang="ru-RU" sz="1400" b="1" dirty="0">
              <a:ln w="50800"/>
              <a:solidFill>
                <a:schemeClr val="bg1">
                  <a:shade val="50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98624" y="5737611"/>
            <a:ext cx="29769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математики</a:t>
            </a:r>
            <a:endParaRPr lang="ru-RU" b="1" i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Николаева Ирина Егоровна</a:t>
            </a:r>
            <a:endParaRPr lang="ru-RU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79912" y="1772816"/>
            <a:ext cx="48245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i="1" dirty="0" smtClean="0">
                <a:latin typeface="Arial Black" pitchFamily="34" charset="0"/>
              </a:rPr>
              <a:t>Тема урока</a:t>
            </a:r>
          </a:p>
          <a:p>
            <a:pPr algn="ctr"/>
            <a:endParaRPr lang="ru-RU" sz="3600" i="1" dirty="0">
              <a:latin typeface="Arial Black" pitchFamily="34" charset="0"/>
            </a:endParaRPr>
          </a:p>
          <a:p>
            <a:pPr algn="ctr"/>
            <a:r>
              <a:rPr lang="ru-RU" sz="3600" i="1" dirty="0" smtClean="0">
                <a:latin typeface="Arial Black" pitchFamily="34" charset="0"/>
              </a:rPr>
              <a:t>«Длина окружности. Площадь круга»</a:t>
            </a:r>
            <a:endParaRPr lang="ru-RU" sz="3600" i="1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82248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75000"/>
              </a:schemeClr>
            </a:gs>
            <a:gs pos="50000">
              <a:schemeClr val="accent3">
                <a:lumMod val="40000"/>
                <a:lumOff val="60000"/>
              </a:schemeClr>
            </a:gs>
            <a:gs pos="100000">
              <a:schemeClr val="bg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260647"/>
            <a:ext cx="84633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Arial Black" panose="020B0A04020102020204" pitchFamily="34" charset="0"/>
              </a:rPr>
              <a:t>Задачи в открытом банке ОГЭ</a:t>
            </a:r>
            <a:endParaRPr lang="ru-RU" sz="3600" dirty="0">
              <a:solidFill>
                <a:schemeClr val="accent4">
                  <a:lumMod val="20000"/>
                  <a:lumOff val="8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5228887"/>
            <a:ext cx="1502296" cy="150229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60375" y="1196753"/>
            <a:ext cx="8144073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1. Площадь </a:t>
            </a:r>
            <a:r>
              <a:rPr lang="ru-RU" sz="1600" dirty="0"/>
              <a:t>круга равна 90. Найдите площадь сектора этого круга, центральный угол которого равен 60</a:t>
            </a:r>
            <a:r>
              <a:rPr lang="ru-RU" sz="1600" dirty="0" smtClean="0"/>
              <a:t>°.</a:t>
            </a:r>
          </a:p>
          <a:p>
            <a:endParaRPr lang="ru-RU" sz="1600" dirty="0" smtClean="0"/>
          </a:p>
          <a:p>
            <a:r>
              <a:rPr lang="ru-RU" sz="1600" dirty="0" smtClean="0"/>
              <a:t>2. Радиус </a:t>
            </a:r>
            <a:r>
              <a:rPr lang="ru-RU" sz="1600" dirty="0"/>
              <a:t>круга равен 3, а длина ограничивающей его окружности равна 6</a:t>
            </a:r>
            <a:r>
              <a:rPr lang="ru-RU" sz="1600" i="1" dirty="0"/>
              <a:t>π</a:t>
            </a:r>
            <a:r>
              <a:rPr lang="ru-RU" sz="1600" dirty="0"/>
              <a:t>. Найдите площадь круга. В ответ запишите площадь, </a:t>
            </a:r>
            <a:r>
              <a:rPr lang="ru-RU" sz="1600" i="1" dirty="0"/>
              <a:t>деленную на </a:t>
            </a:r>
            <a:r>
              <a:rPr lang="ru-RU" sz="1600" i="1" dirty="0" smtClean="0"/>
              <a:t>π</a:t>
            </a:r>
            <a:r>
              <a:rPr lang="ru-RU" sz="1600" dirty="0" smtClean="0"/>
              <a:t>.</a:t>
            </a:r>
          </a:p>
          <a:p>
            <a:endParaRPr lang="ru-RU" sz="1600" dirty="0" smtClean="0"/>
          </a:p>
          <a:p>
            <a:r>
              <a:rPr lang="ru-RU" sz="1600" dirty="0" smtClean="0"/>
              <a:t>3. Какие </a:t>
            </a:r>
            <a:r>
              <a:rPr lang="ru-RU" sz="1600" dirty="0"/>
              <a:t>из данных утверждений верны? Запишите их номера</a:t>
            </a:r>
            <a:r>
              <a:rPr lang="ru-RU" sz="1600" dirty="0" smtClean="0"/>
              <a:t>.</a:t>
            </a:r>
            <a:endParaRPr lang="ru-RU" sz="1600" dirty="0"/>
          </a:p>
          <a:p>
            <a:r>
              <a:rPr lang="ru-RU" sz="1600" dirty="0"/>
              <a:t>1)  Если две стороны одного треугольника соответственно равны двум сторонам другого треугольника, то такие треугольники равны.</a:t>
            </a:r>
          </a:p>
          <a:p>
            <a:r>
              <a:rPr lang="ru-RU" sz="1600" dirty="0"/>
              <a:t>2)  Если в четырёхугольнике диагонали перпендикулярны, то этот четырёхугольник  — ромб.</a:t>
            </a:r>
          </a:p>
          <a:p>
            <a:r>
              <a:rPr lang="ru-RU" sz="1600" dirty="0"/>
              <a:t>3)  Площадь круга меньше квадрата длины его диаметра</a:t>
            </a:r>
            <a:r>
              <a:rPr lang="ru-RU" sz="1600" dirty="0" smtClean="0"/>
              <a:t>.</a:t>
            </a:r>
          </a:p>
          <a:p>
            <a:endParaRPr lang="ru-RU" sz="1600" dirty="0"/>
          </a:p>
          <a:p>
            <a:r>
              <a:rPr lang="ru-RU" sz="1600" dirty="0" smtClean="0"/>
              <a:t>4. Две </a:t>
            </a:r>
            <a:r>
              <a:rPr lang="ru-RU" sz="1600" dirty="0"/>
              <a:t>трубы, диаметры которых равны 36 см и 48 см, требуется заменить одной, площадь поперечного сечения которой равна сумме площадей поперечных сечений двух данных. Каким должен быть диаметр новой трубы? Ответ дайте в сантиметрах</a:t>
            </a:r>
            <a:r>
              <a:rPr lang="ru-RU" sz="1600" dirty="0" smtClean="0"/>
              <a:t>.</a:t>
            </a:r>
          </a:p>
          <a:p>
            <a:endParaRPr lang="ru-RU" sz="1600" dirty="0" smtClean="0"/>
          </a:p>
          <a:p>
            <a:r>
              <a:rPr lang="ru-RU" sz="1600" dirty="0" smtClean="0"/>
              <a:t>5. Найдите </a:t>
            </a:r>
            <a:r>
              <a:rPr lang="ru-RU" sz="1600" dirty="0"/>
              <a:t>площадь кругового сектора, если радиус круга равен 3, а угол </a:t>
            </a:r>
            <a:endParaRPr lang="ru-RU" sz="1600" dirty="0" smtClean="0"/>
          </a:p>
          <a:p>
            <a:r>
              <a:rPr lang="ru-RU" sz="1600" dirty="0" smtClean="0"/>
              <a:t>сектора </a:t>
            </a:r>
            <a:r>
              <a:rPr lang="ru-RU" sz="1600" dirty="0"/>
              <a:t>равен 120°. В ответе укажите площадь, </a:t>
            </a:r>
            <a:r>
              <a:rPr lang="ru-RU" sz="1600" i="1" dirty="0"/>
              <a:t>деленную на π</a:t>
            </a:r>
            <a:r>
              <a:rPr lang="ru-RU" sz="1600" dirty="0"/>
              <a:t>.</a:t>
            </a:r>
            <a:endParaRPr lang="ru-RU" sz="1600" dirty="0"/>
          </a:p>
        </p:txBody>
      </p:sp>
      <p:sp>
        <p:nvSpPr>
          <p:cNvPr id="5" name="AutoShape 2" descr="https://oge.sdamgia.ru/get_file?id=40206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52265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75000"/>
              </a:schemeClr>
            </a:gs>
            <a:gs pos="50000">
              <a:schemeClr val="accent3">
                <a:lumMod val="40000"/>
                <a:lumOff val="60000"/>
              </a:schemeClr>
            </a:gs>
            <a:gs pos="100000">
              <a:schemeClr val="bg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5228887"/>
            <a:ext cx="1502296" cy="1502296"/>
          </a:xfrm>
          <a:prstGeom prst="rect">
            <a:avLst/>
          </a:prstGeom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/>
              <a:t>Домашняя работа</a:t>
            </a:r>
            <a:endParaRPr lang="ru-RU" sz="36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1" name="Объект 10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33082905"/>
                  </p:ext>
                </p:extLst>
              </p:nvPr>
            </p:nvGraphicFramePr>
            <p:xfrm>
              <a:off x="1187625" y="1556792"/>
              <a:ext cx="6624735" cy="4767882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475437"/>
                    <a:gridCol w="1475437"/>
                    <a:gridCol w="3673861"/>
                  </a:tblGrid>
                  <a:tr h="431044">
                    <a:tc gridSpan="3"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</a:rPr>
                            <a:t>А1.  Найдите длину окружности, если её радиус равен 1.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2167" marR="42167" marT="0" marB="0"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</a:tr>
                  <a:tr h="215522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</a:rPr>
                            <a:t>а) 62,8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2167" marR="42167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</a:rPr>
                            <a:t>б)  6,28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2167" marR="42167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</a:rPr>
                            <a:t>в)  3,14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2167" marR="42167" marT="0" marB="0"/>
                    </a:tc>
                  </a:tr>
                  <a:tr h="431044">
                    <a:tc gridSpan="3"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</a:rPr>
                            <a:t>А2. Найдите радиус окружности, если её длина равна 18 π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2167" marR="42167" marT="0" marB="0"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</a:tr>
                  <a:tr h="215522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>
                              <a:effectLst/>
                            </a:rPr>
                            <a:t>а) 9</a:t>
                          </a:r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2167" marR="42167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</a:rPr>
                            <a:t>б) 18 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2167" marR="42167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</a:rPr>
                            <a:t>в) 36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2167" marR="42167" marT="0" marB="0"/>
                    </a:tc>
                  </a:tr>
                  <a:tr h="431044">
                    <a:tc gridSpan="3"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</a:rPr>
                            <a:t>А3. Вычислите площадь круга, если его радиус равен 5.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2167" marR="42167" marT="0" marB="0"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</a:tr>
                  <a:tr h="215522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>
                              <a:effectLst/>
                            </a:rPr>
                            <a:t>а)  7,85</a:t>
                          </a:r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2167" marR="42167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>
                              <a:effectLst/>
                            </a:rPr>
                            <a:t>б) 785</a:t>
                          </a:r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2167" marR="42167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</a:rPr>
                            <a:t>в) 78,5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2167" marR="42167" marT="0" marB="0"/>
                    </a:tc>
                  </a:tr>
                  <a:tr h="431044">
                    <a:tc gridSpan="3"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</a:rPr>
                            <a:t>А4. Площадь круга равна 49 π, чему равен радиус этого круга?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2167" marR="42167" marT="0" marB="0"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</a:tr>
                  <a:tr h="215522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>
                              <a:effectLst/>
                            </a:rPr>
                            <a:t>а)  7π</a:t>
                          </a:r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2167" marR="42167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>
                              <a:effectLst/>
                            </a:rPr>
                            <a:t>б)  </a:t>
                          </a:r>
                          <a14:m>
                            <m:oMath xmlns:m="http://schemas.openxmlformats.org/officeDocument/2006/math">
                              <m:r>
                                <a:rPr lang="ru-RU" sz="1600">
                                  <a:effectLst/>
                                </a:rPr>
                                <m:t>7</m:t>
                              </m:r>
                            </m:oMath>
                          </a14:m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2167" marR="42167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</a:rPr>
                            <a:t>в)  70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2167" marR="42167" marT="0" marB="0"/>
                    </a:tc>
                  </a:tr>
                  <a:tr h="646566">
                    <a:tc gridSpan="3"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</a:rPr>
                            <a:t>А5.  Сколько сторон имеет правильный многоугольник, один из внешних углов которого равен 40</a:t>
                          </a:r>
                          <a:r>
                            <a:rPr lang="ru-RU" sz="1600" baseline="30000" dirty="0">
                              <a:effectLst/>
                            </a:rPr>
                            <a:t>о </a:t>
                          </a:r>
                          <a:r>
                            <a:rPr lang="ru-RU" sz="1600" dirty="0">
                              <a:effectLst/>
                            </a:rPr>
                            <a:t>?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2167" marR="42167" marT="0" marB="0"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</a:tr>
                  <a:tr h="215522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>
                              <a:effectLst/>
                            </a:rPr>
                            <a:t>а) 4</a:t>
                          </a:r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2167" marR="42167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>
                              <a:effectLst/>
                            </a:rPr>
                            <a:t>б) 5</a:t>
                          </a:r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2167" marR="42167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</a:rPr>
                            <a:t>в) 9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2167" marR="42167" marT="0" marB="0"/>
                    </a:tc>
                  </a:tr>
                  <a:tr h="646566">
                    <a:tc gridSpan="3"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</a:rPr>
                            <a:t>В1. Длина окружности 1,2 м. Чему равна длина другой окружности, у которой диаметр в 2 раза больше диаметра первой окружности?   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2167" marR="42167" marT="0" marB="0"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</a:tr>
                  <a:tr h="431044">
                    <a:tc gridSpan="3"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</a:rPr>
                            <a:t>В2. Найдите площадь ¾ круга, у которого радиус 8 см.   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2167" marR="42167" marT="0" marB="0"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11" name="Объект 10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33082905"/>
                  </p:ext>
                </p:extLst>
              </p:nvPr>
            </p:nvGraphicFramePr>
            <p:xfrm>
              <a:off x="1187625" y="1556792"/>
              <a:ext cx="6624735" cy="4767882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475437"/>
                    <a:gridCol w="1475437"/>
                    <a:gridCol w="3673861"/>
                  </a:tblGrid>
                  <a:tr h="431044">
                    <a:tc gridSpan="3"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</a:rPr>
                            <a:t>А1.  Найдите длину окружности, если её радиус равен 1.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2167" marR="42167" marT="0" marB="0"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</a:tr>
                  <a:tr h="263906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</a:rPr>
                            <a:t>а) 62,8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2167" marR="42167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</a:rPr>
                            <a:t>б)  6,28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2167" marR="42167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</a:rPr>
                            <a:t>в)  3,14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2167" marR="42167" marT="0" marB="0"/>
                    </a:tc>
                  </a:tr>
                  <a:tr h="431044">
                    <a:tc gridSpan="3"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</a:rPr>
                            <a:t>А2. Найдите радиус окружности, если её длина равна 18 π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2167" marR="42167" marT="0" marB="0"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</a:tr>
                  <a:tr h="263906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>
                              <a:effectLst/>
                            </a:rPr>
                            <a:t>а) 9</a:t>
                          </a:r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2167" marR="42167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</a:rPr>
                            <a:t>б) 18 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2167" marR="42167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</a:rPr>
                            <a:t>в) 36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2167" marR="42167" marT="0" marB="0"/>
                    </a:tc>
                  </a:tr>
                  <a:tr h="431044">
                    <a:tc gridSpan="3"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</a:rPr>
                            <a:t>А3. Вычислите площадь круга, если его радиус равен 5.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2167" marR="42167" marT="0" marB="0"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</a:tr>
                  <a:tr h="263906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>
                              <a:effectLst/>
                            </a:rPr>
                            <a:t>а)  7,85</a:t>
                          </a:r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2167" marR="42167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>
                              <a:effectLst/>
                            </a:rPr>
                            <a:t>б) 785</a:t>
                          </a:r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2167" marR="42167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</a:rPr>
                            <a:t>в) 78,5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2167" marR="42167" marT="0" marB="0"/>
                    </a:tc>
                  </a:tr>
                  <a:tr h="431044">
                    <a:tc gridSpan="3"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</a:rPr>
                            <a:t>А4. Площадь круга равна 49 π, чему равен радиус этого круга?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2167" marR="42167" marT="0" marB="0"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</a:tr>
                  <a:tr h="263906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>
                              <a:effectLst/>
                            </a:rPr>
                            <a:t>а)  7π</a:t>
                          </a:r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2167" marR="42167" marT="0" marB="0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42167" marR="42167" marT="0" marB="0">
                        <a:blipFill rotWithShape="1">
                          <a:blip r:embed="rId3"/>
                          <a:stretch>
                            <a:fillRect l="-100413" t="-952273" r="-249174" b="-7409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</a:rPr>
                            <a:t>в)  70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2167" marR="42167" marT="0" marB="0"/>
                    </a:tc>
                  </a:tr>
                  <a:tr h="646566">
                    <a:tc gridSpan="3"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</a:rPr>
                            <a:t>А5.  Сколько сторон имеет правильный многоугольник, один из внешних углов которого равен 40</a:t>
                          </a:r>
                          <a:r>
                            <a:rPr lang="ru-RU" sz="1600" baseline="30000" dirty="0">
                              <a:effectLst/>
                            </a:rPr>
                            <a:t>о </a:t>
                          </a:r>
                          <a:r>
                            <a:rPr lang="ru-RU" sz="1600" dirty="0">
                              <a:effectLst/>
                            </a:rPr>
                            <a:t>?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2167" marR="42167" marT="0" marB="0"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</a:tr>
                  <a:tr h="263906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>
                              <a:effectLst/>
                            </a:rPr>
                            <a:t>а) 4</a:t>
                          </a:r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2167" marR="42167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>
                              <a:effectLst/>
                            </a:rPr>
                            <a:t>б) 5</a:t>
                          </a:r>
                          <a:endParaRPr lang="ru-RU" sz="16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2167" marR="42167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</a:rPr>
                            <a:t>в) 9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2167" marR="42167" marT="0" marB="0"/>
                    </a:tc>
                  </a:tr>
                  <a:tr h="646566">
                    <a:tc gridSpan="3"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</a:rPr>
                            <a:t>В1. Длина окружности 1,2 м. Чему равна длина другой окружности, у которой диаметр в 2 раза больше диаметра первой окружности?   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2167" marR="42167" marT="0" marB="0"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</a:tr>
                  <a:tr h="431044">
                    <a:tc gridSpan="3"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effectLst/>
                            </a:rPr>
                            <a:t>В2. Найдите площадь ¾ круга, у которого радиус 8 см.   </a:t>
                          </a:r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2167" marR="42167" marT="0" marB="0"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9159453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75000"/>
              </a:schemeClr>
            </a:gs>
            <a:gs pos="50000">
              <a:schemeClr val="accent3">
                <a:lumMod val="40000"/>
                <a:lumOff val="60000"/>
              </a:schemeClr>
            </a:gs>
            <a:gs pos="100000">
              <a:schemeClr val="bg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5228887"/>
            <a:ext cx="1502296" cy="1502296"/>
          </a:xfrm>
          <a:prstGeom prst="rect">
            <a:avLst/>
          </a:prstGeom>
        </p:spPr>
      </p:pic>
      <p:pic>
        <p:nvPicPr>
          <p:cNvPr id="1026" name="Picture 2" descr="C:\Documents and Settings\Admin\Мои документы\Загрузки\___20130309_1443495640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700808"/>
            <a:ext cx="1427588" cy="2011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45861" y="1428736"/>
            <a:ext cx="772666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</a:rPr>
              <a:t>Спасибо</a:t>
            </a:r>
            <a:endParaRPr lang="ru-RU" sz="7200" dirty="0" smtClean="0">
              <a:solidFill>
                <a:schemeClr val="tx2">
                  <a:lumMod val="60000"/>
                  <a:lumOff val="40000"/>
                </a:schemeClr>
              </a:solidFill>
              <a:latin typeface="Arial Black" pitchFamily="34" charset="0"/>
            </a:endParaRPr>
          </a:p>
          <a:p>
            <a:pPr algn="ctr"/>
            <a:r>
              <a:rPr lang="ru-RU" sz="7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</a:rPr>
              <a:t>за </a:t>
            </a:r>
            <a:r>
              <a:rPr lang="ru-RU" sz="7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</a:rPr>
              <a:t>урок</a:t>
            </a:r>
            <a:r>
              <a:rPr lang="ru-RU" sz="7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</a:rPr>
              <a:t> </a:t>
            </a:r>
            <a:endParaRPr lang="ru-RU" sz="7200" dirty="0">
              <a:solidFill>
                <a:schemeClr val="tx2">
                  <a:lumMod val="60000"/>
                  <a:lumOff val="40000"/>
                </a:schemeClr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3079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teploe.tulobl.ru/symbols/gerb/image/ger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052736"/>
            <a:ext cx="3240360" cy="404429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792618" y="5737611"/>
            <a:ext cx="28476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А.Н. Крылов</a:t>
            </a:r>
            <a:endParaRPr lang="ru-RU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75856" y="1772816"/>
            <a:ext cx="568863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400" i="1" dirty="0" smtClean="0">
                <a:latin typeface="Arial Black" pitchFamily="34" charset="0"/>
              </a:rPr>
              <a:t>Теория без практики мертва и бесплодна. </a:t>
            </a:r>
          </a:p>
          <a:p>
            <a:pPr algn="ctr">
              <a:lnSpc>
                <a:spcPct val="150000"/>
              </a:lnSpc>
            </a:pPr>
            <a:r>
              <a:rPr lang="ru-RU" sz="2400" i="1" dirty="0" smtClean="0">
                <a:latin typeface="Arial Black" pitchFamily="34" charset="0"/>
              </a:rPr>
              <a:t>Практика без теории невозможна или пагубна. </a:t>
            </a:r>
          </a:p>
          <a:p>
            <a:pPr algn="ctr">
              <a:lnSpc>
                <a:spcPct val="150000"/>
              </a:lnSpc>
            </a:pPr>
            <a:r>
              <a:rPr lang="ru-RU" sz="2400" i="1" dirty="0" smtClean="0">
                <a:latin typeface="Arial Black" pitchFamily="34" charset="0"/>
              </a:rPr>
              <a:t>Для теории нужны знания, </a:t>
            </a:r>
          </a:p>
          <a:p>
            <a:pPr algn="ctr">
              <a:lnSpc>
                <a:spcPct val="150000"/>
              </a:lnSpc>
            </a:pPr>
            <a:r>
              <a:rPr lang="ru-RU" sz="2400" i="1" dirty="0" smtClean="0">
                <a:latin typeface="Arial Black" pitchFamily="34" charset="0"/>
              </a:rPr>
              <a:t>Для практики, сверх всего того, и умения </a:t>
            </a:r>
            <a:endParaRPr lang="ru-RU" sz="2400" i="1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29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75000"/>
              </a:schemeClr>
            </a:gs>
            <a:gs pos="50000">
              <a:schemeClr val="accent3">
                <a:lumMod val="40000"/>
                <a:lumOff val="60000"/>
              </a:schemeClr>
            </a:gs>
            <a:gs pos="100000">
              <a:schemeClr val="bg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5228887"/>
            <a:ext cx="1502296" cy="1502296"/>
          </a:xfrm>
          <a:prstGeom prst="rect">
            <a:avLst/>
          </a:prstGeom>
        </p:spPr>
      </p:pic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Теоретическая разминка</a:t>
            </a:r>
            <a:br>
              <a:rPr lang="ru-RU" b="1" dirty="0" smtClean="0"/>
            </a:br>
            <a:r>
              <a:rPr lang="ru-RU" sz="1800" b="1" dirty="0" smtClean="0"/>
              <a:t>Установите соответствие между формулами и их названиями</a:t>
            </a:r>
            <a:endParaRPr lang="ru-RU" b="1" dirty="0"/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258816" cy="4525963"/>
          </a:xfrm>
        </p:spPr>
        <p:txBody>
          <a:bodyPr/>
          <a:lstStyle/>
          <a:p>
            <a:r>
              <a:rPr lang="ru-RU" dirty="0" smtClean="0"/>
              <a:t>1. </a:t>
            </a:r>
            <a:r>
              <a:rPr lang="en-US" dirty="0" smtClean="0"/>
              <a:t>S =</a:t>
            </a:r>
            <a:r>
              <a:rPr lang="ru-RU" dirty="0" smtClean="0"/>
              <a:t> </a:t>
            </a:r>
            <a:r>
              <a:rPr lang="el-GR" dirty="0"/>
              <a:t>π</a:t>
            </a:r>
            <a:r>
              <a:rPr lang="en-US" dirty="0"/>
              <a:t>R²</a:t>
            </a:r>
            <a:endParaRPr lang="ru-RU" dirty="0"/>
          </a:p>
          <a:p>
            <a:r>
              <a:rPr lang="en-US" dirty="0" smtClean="0"/>
              <a:t>2</a:t>
            </a:r>
            <a:r>
              <a:rPr lang="ru-RU" dirty="0" smtClean="0"/>
              <a:t>. </a:t>
            </a:r>
            <a:r>
              <a:rPr lang="en-US" dirty="0" smtClean="0"/>
              <a:t>S =</a:t>
            </a:r>
            <a:r>
              <a:rPr lang="ru-RU" dirty="0" smtClean="0"/>
              <a:t> </a:t>
            </a:r>
            <a:r>
              <a:rPr lang="ru-RU" dirty="0"/>
              <a:t>(</a:t>
            </a:r>
            <a:r>
              <a:rPr lang="el-GR" dirty="0"/>
              <a:t>π</a:t>
            </a:r>
            <a:r>
              <a:rPr lang="en-US" dirty="0"/>
              <a:t>R²</a:t>
            </a:r>
            <a:r>
              <a:rPr lang="ru-RU" dirty="0"/>
              <a:t>/360°)*</a:t>
            </a:r>
            <a:r>
              <a:rPr lang="el-GR" dirty="0"/>
              <a:t>α </a:t>
            </a:r>
            <a:endParaRPr lang="ru-RU" dirty="0"/>
          </a:p>
          <a:p>
            <a:r>
              <a:rPr lang="en-US" dirty="0" smtClean="0"/>
              <a:t>3</a:t>
            </a:r>
            <a:r>
              <a:rPr lang="ru-RU" dirty="0" smtClean="0"/>
              <a:t>.П = 3,14 </a:t>
            </a:r>
            <a:endParaRPr lang="ru-RU" dirty="0"/>
          </a:p>
          <a:p>
            <a:r>
              <a:rPr lang="ru-RU" dirty="0" smtClean="0"/>
              <a:t>4. С = 2</a:t>
            </a:r>
            <a:r>
              <a:rPr lang="el-GR" dirty="0"/>
              <a:t>π</a:t>
            </a:r>
            <a:r>
              <a:rPr lang="en-US" dirty="0"/>
              <a:t>R</a:t>
            </a:r>
            <a:endParaRPr lang="ru-RU" dirty="0"/>
          </a:p>
          <a:p>
            <a:r>
              <a:rPr lang="ru-RU" dirty="0" smtClean="0"/>
              <a:t>5. </a:t>
            </a:r>
            <a:r>
              <a:rPr lang="en-US" dirty="0" smtClean="0"/>
              <a:t>S </a:t>
            </a:r>
            <a:r>
              <a:rPr lang="ru-RU" dirty="0" smtClean="0"/>
              <a:t>=</a:t>
            </a:r>
            <a:r>
              <a:rPr lang="en-US" dirty="0" smtClean="0"/>
              <a:t> </a:t>
            </a:r>
            <a:r>
              <a:rPr lang="ru-RU" dirty="0" smtClean="0"/>
              <a:t>(</a:t>
            </a:r>
            <a:r>
              <a:rPr lang="el-GR" dirty="0"/>
              <a:t>π</a:t>
            </a:r>
            <a:r>
              <a:rPr lang="en-US" dirty="0"/>
              <a:t>R²</a:t>
            </a:r>
            <a:r>
              <a:rPr lang="ru-RU" dirty="0"/>
              <a:t>/360°)*</a:t>
            </a:r>
            <a:r>
              <a:rPr lang="el-GR" dirty="0" smtClean="0"/>
              <a:t>α</a:t>
            </a:r>
            <a:r>
              <a:rPr lang="en-US" dirty="0" smtClean="0"/>
              <a:t> – S</a:t>
            </a:r>
            <a:r>
              <a:rPr lang="ru-RU" sz="1400" dirty="0" err="1" smtClean="0"/>
              <a:t>тр</a:t>
            </a:r>
            <a:r>
              <a:rPr lang="ru-RU" sz="1400" dirty="0" smtClean="0"/>
              <a:t>-ка</a:t>
            </a:r>
            <a:endParaRPr lang="ru-RU" dirty="0"/>
          </a:p>
          <a:p>
            <a:r>
              <a:rPr lang="ru-RU" dirty="0"/>
              <a:t> </a:t>
            </a:r>
            <a:r>
              <a:rPr lang="ru-RU" dirty="0" smtClean="0"/>
              <a:t>6. </a:t>
            </a:r>
            <a:r>
              <a:rPr lang="en-US" dirty="0" smtClean="0"/>
              <a:t>L = </a:t>
            </a:r>
            <a:r>
              <a:rPr lang="ru-RU" dirty="0" smtClean="0"/>
              <a:t>(</a:t>
            </a:r>
            <a:r>
              <a:rPr lang="el-GR" dirty="0"/>
              <a:t>π</a:t>
            </a:r>
            <a:r>
              <a:rPr lang="en-US" dirty="0"/>
              <a:t>R</a:t>
            </a:r>
            <a:r>
              <a:rPr lang="ru-RU" dirty="0"/>
              <a:t>/180°)*</a:t>
            </a:r>
            <a:r>
              <a:rPr lang="el-GR" dirty="0"/>
              <a:t>α</a:t>
            </a:r>
            <a:endParaRPr lang="ru-RU" dirty="0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A)</a:t>
            </a:r>
            <a:r>
              <a:rPr lang="ru-RU" dirty="0" smtClean="0"/>
              <a:t> Число пи</a:t>
            </a:r>
          </a:p>
          <a:p>
            <a:r>
              <a:rPr lang="ru-RU" dirty="0" smtClean="0"/>
              <a:t>Б) Длина окружности</a:t>
            </a:r>
          </a:p>
          <a:p>
            <a:r>
              <a:rPr lang="ru-RU" dirty="0" smtClean="0"/>
              <a:t>В)  Длина дуги окружности</a:t>
            </a:r>
          </a:p>
          <a:p>
            <a:r>
              <a:rPr lang="ru-RU" dirty="0" smtClean="0"/>
              <a:t>Г) Площадь кругового сегмента</a:t>
            </a:r>
          </a:p>
          <a:p>
            <a:r>
              <a:rPr lang="ru-RU" dirty="0" smtClean="0"/>
              <a:t>Д) Площадь круга</a:t>
            </a:r>
          </a:p>
          <a:p>
            <a:r>
              <a:rPr lang="ru-RU" dirty="0" smtClean="0"/>
              <a:t>Е) Площадь кругового сектора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3893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75000"/>
              </a:schemeClr>
            </a:gs>
            <a:gs pos="50000">
              <a:schemeClr val="accent3">
                <a:lumMod val="40000"/>
                <a:lumOff val="60000"/>
              </a:schemeClr>
            </a:gs>
            <a:gs pos="100000">
              <a:schemeClr val="bg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5228887"/>
            <a:ext cx="1502296" cy="1502296"/>
          </a:xfrm>
          <a:prstGeom prst="rect">
            <a:avLst/>
          </a:prstGeom>
        </p:spPr>
      </p:pic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Практическая разминка</a:t>
            </a:r>
            <a:br>
              <a:rPr lang="ru-RU" b="1" dirty="0" smtClean="0"/>
            </a:br>
            <a:r>
              <a:rPr lang="ru-RU" sz="1800" b="1" dirty="0" smtClean="0"/>
              <a:t>Устная фронтальная работа</a:t>
            </a:r>
            <a:endParaRPr lang="ru-RU" b="1" dirty="0"/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8363272" cy="4392488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smtClean="0"/>
              <a:t>1</a:t>
            </a:r>
            <a:r>
              <a:rPr lang="ru-RU" dirty="0"/>
              <a:t>. Как изменится длина окружности, если её радиус увеличить в 3 раза? </a:t>
            </a:r>
          </a:p>
          <a:p>
            <a:pPr algn="just"/>
            <a:r>
              <a:rPr lang="ru-RU" dirty="0" smtClean="0"/>
              <a:t>2. </a:t>
            </a:r>
            <a:r>
              <a:rPr lang="ru-RU" dirty="0"/>
              <a:t>Как изменится длина окружности, если её диаметр уменьшить в 4 раза? </a:t>
            </a:r>
          </a:p>
          <a:p>
            <a:pPr algn="just"/>
            <a:r>
              <a:rPr lang="ru-RU" dirty="0" smtClean="0"/>
              <a:t>3. </a:t>
            </a:r>
            <a:r>
              <a:rPr lang="ru-RU" dirty="0"/>
              <a:t>Как изменится площадь круга, если его радиус увеличить в 2 раза? </a:t>
            </a:r>
          </a:p>
          <a:p>
            <a:pPr algn="just"/>
            <a:r>
              <a:rPr lang="ru-RU" dirty="0" smtClean="0"/>
              <a:t>4. </a:t>
            </a:r>
            <a:r>
              <a:rPr lang="ru-RU" dirty="0"/>
              <a:t>Как изменится площадь круга, если его радиус уменьшить в 5 раз</a:t>
            </a:r>
            <a:r>
              <a:rPr lang="ru-RU" dirty="0" smtClean="0"/>
              <a:t>?</a:t>
            </a:r>
          </a:p>
          <a:p>
            <a:pPr algn="just"/>
            <a:r>
              <a:rPr lang="ru-RU" dirty="0" smtClean="0"/>
              <a:t>5. Чему равно число Пи, если его округлить до целого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5467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75000"/>
              </a:schemeClr>
            </a:gs>
            <a:gs pos="50000">
              <a:schemeClr val="accent3">
                <a:lumMod val="40000"/>
                <a:lumOff val="60000"/>
              </a:schemeClr>
            </a:gs>
            <a:gs pos="100000">
              <a:schemeClr val="bg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5228887"/>
            <a:ext cx="1502296" cy="1502296"/>
          </a:xfrm>
          <a:prstGeom prst="rect">
            <a:avLst/>
          </a:prstGeom>
        </p:spPr>
      </p:pic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Математический диктант</a:t>
            </a:r>
            <a:br>
              <a:rPr lang="ru-RU" b="1" dirty="0" smtClean="0"/>
            </a:br>
            <a:r>
              <a:rPr lang="ru-RU" sz="1800" b="1" dirty="0" smtClean="0"/>
              <a:t>разместить утверждения в два столбика (1 –верные, 2 – неверные)</a:t>
            </a:r>
            <a:endParaRPr lang="ru-RU" b="1" dirty="0"/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8363272" cy="4392488"/>
          </a:xfrm>
        </p:spPr>
        <p:txBody>
          <a:bodyPr>
            <a:normAutofit/>
          </a:bodyPr>
          <a:lstStyle/>
          <a:p>
            <a:pPr algn="just">
              <a:buAutoNum type="arabicPeriod"/>
            </a:pPr>
            <a:r>
              <a:rPr lang="ru-RU" sz="1800" dirty="0" smtClean="0"/>
              <a:t>Если стороны многоугольника являются хордами окружности, то многоугольник называется описанным около окружности.</a:t>
            </a:r>
          </a:p>
          <a:p>
            <a:pPr algn="just">
              <a:buFont typeface="Arial" panose="020B0604020202020204" pitchFamily="34" charset="0"/>
              <a:buAutoNum type="arabicPeriod"/>
            </a:pPr>
            <a:r>
              <a:rPr lang="ru-RU" sz="1800" dirty="0"/>
              <a:t>Если стороны многоугольника являются </a:t>
            </a:r>
            <a:r>
              <a:rPr lang="ru-RU" sz="1800" dirty="0" smtClean="0"/>
              <a:t>касательными к </a:t>
            </a:r>
            <a:r>
              <a:rPr lang="ru-RU" sz="1800" dirty="0"/>
              <a:t>окружности, то многоугольник называется описанным около окружности</a:t>
            </a:r>
            <a:r>
              <a:rPr lang="ru-RU" sz="1800" dirty="0" smtClean="0"/>
              <a:t>.</a:t>
            </a:r>
          </a:p>
          <a:p>
            <a:pPr algn="just">
              <a:buFont typeface="Arial" panose="020B0604020202020204" pitchFamily="34" charset="0"/>
              <a:buAutoNum type="arabicPeriod"/>
            </a:pPr>
            <a:r>
              <a:rPr lang="ru-RU" sz="1800" dirty="0"/>
              <a:t>Если стороны многоугольника являются касательными к окружности, то </a:t>
            </a:r>
            <a:r>
              <a:rPr lang="ru-RU" sz="1800" dirty="0" smtClean="0"/>
              <a:t>окружность называется вписанной в многоугольник.</a:t>
            </a:r>
          </a:p>
          <a:p>
            <a:pPr algn="just">
              <a:buFont typeface="Arial" panose="020B0604020202020204" pitchFamily="34" charset="0"/>
              <a:buAutoNum type="arabicPeriod"/>
            </a:pPr>
            <a:r>
              <a:rPr lang="ru-RU" sz="1800" dirty="0"/>
              <a:t>Если стороны многоугольника являются хордами окружности, то </a:t>
            </a:r>
            <a:r>
              <a:rPr lang="ru-RU" sz="1800" dirty="0" smtClean="0"/>
              <a:t>окружность называется описанной около многоугольника.</a:t>
            </a:r>
          </a:p>
          <a:p>
            <a:pPr algn="just">
              <a:buFont typeface="Arial" panose="020B0604020202020204" pitchFamily="34" charset="0"/>
              <a:buAutoNum type="arabicPeriod"/>
            </a:pPr>
            <a:r>
              <a:rPr lang="ru-RU" sz="1800" dirty="0" smtClean="0"/>
              <a:t>Если прямоугольный треугольник вписан в окружность, то радиус окружности равен гипотенузе треугольника.</a:t>
            </a:r>
          </a:p>
          <a:p>
            <a:pPr algn="just">
              <a:buFont typeface="Arial" panose="020B0604020202020204" pitchFamily="34" charset="0"/>
              <a:buAutoNum type="arabicPeriod"/>
            </a:pPr>
            <a:r>
              <a:rPr lang="ru-RU" sz="1800" dirty="0" smtClean="0"/>
              <a:t>В четырехугольник можно вписать окружность, если суммы его противоположных сторон равны.</a:t>
            </a:r>
          </a:p>
          <a:p>
            <a:pPr algn="just">
              <a:buFont typeface="Arial" panose="020B0604020202020204" pitchFamily="34" charset="0"/>
              <a:buAutoNum type="arabicPeriod"/>
            </a:pPr>
            <a:r>
              <a:rPr lang="ru-RU" sz="1800" dirty="0" smtClean="0"/>
              <a:t>Около четырехугольника можно описать окружность, если сумма его противоположных углов равно 180 градусов.</a:t>
            </a:r>
            <a:endParaRPr lang="ru-RU" sz="1800" dirty="0"/>
          </a:p>
          <a:p>
            <a:pPr algn="just">
              <a:buFont typeface="Arial" panose="020B0604020202020204" pitchFamily="34" charset="0"/>
              <a:buAutoNum type="arabicPeriod"/>
            </a:pPr>
            <a:endParaRPr lang="ru-RU" sz="1800" dirty="0"/>
          </a:p>
          <a:p>
            <a:pPr algn="just">
              <a:buFont typeface="Arial" panose="020B0604020202020204" pitchFamily="34" charset="0"/>
              <a:buAutoNum type="arabicPeriod"/>
            </a:pPr>
            <a:endParaRPr lang="ru-RU" sz="1800" dirty="0"/>
          </a:p>
          <a:p>
            <a:pPr algn="just">
              <a:buAutoNum type="arabicPeriod"/>
            </a:pPr>
            <a:endParaRPr lang="ru-RU" sz="1800" dirty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06755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75000"/>
              </a:schemeClr>
            </a:gs>
            <a:gs pos="50000">
              <a:schemeClr val="accent3">
                <a:lumMod val="40000"/>
                <a:lumOff val="60000"/>
              </a:schemeClr>
            </a:gs>
            <a:gs pos="100000">
              <a:schemeClr val="bg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260647"/>
            <a:ext cx="83204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Arial Black" panose="020B0A04020102020204" pitchFamily="34" charset="0"/>
              </a:rPr>
              <a:t>Применение формул длины окружности и площади круга в профессиональной деятельности  </a:t>
            </a:r>
            <a:endParaRPr lang="ru-RU" sz="2400" dirty="0">
              <a:solidFill>
                <a:schemeClr val="accent4">
                  <a:lumMod val="20000"/>
                  <a:lumOff val="8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5228887"/>
            <a:ext cx="1502296" cy="150229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39552" y="1785926"/>
            <a:ext cx="810441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b="1" i="1" dirty="0" smtClean="0"/>
              <a:t>Экологи                            “Авария </a:t>
            </a:r>
            <a:r>
              <a:rPr lang="ru-RU" b="1" i="1" dirty="0"/>
              <a:t>на промышленном объекте” </a:t>
            </a:r>
            <a:endParaRPr lang="ru-RU" b="1" i="1" dirty="0" smtClean="0"/>
          </a:p>
          <a:p>
            <a:pPr lvl="0"/>
            <a:r>
              <a:rPr lang="ru-RU" b="1" i="1" dirty="0"/>
              <a:t> </a:t>
            </a:r>
            <a:r>
              <a:rPr lang="ru-RU" b="1" i="1" dirty="0" smtClean="0"/>
              <a:t>                            </a:t>
            </a:r>
            <a:r>
              <a:rPr lang="ru-RU" b="1" i="1" dirty="0"/>
              <a:t/>
            </a:r>
            <a:br>
              <a:rPr lang="ru-RU" b="1" i="1" dirty="0"/>
            </a:br>
            <a:r>
              <a:rPr lang="ru-RU" dirty="0"/>
              <a:t>Чистый воздух – самый главный и незаменимый продукт, </a:t>
            </a:r>
            <a:endParaRPr lang="ru-RU" dirty="0" smtClean="0"/>
          </a:p>
          <a:p>
            <a:pPr lvl="0"/>
            <a:r>
              <a:rPr lang="ru-RU" dirty="0" smtClean="0"/>
              <a:t>им </a:t>
            </a:r>
            <a:r>
              <a:rPr lang="ru-RU" dirty="0"/>
              <a:t>“питаются” все живые организмы.</a:t>
            </a:r>
            <a:br>
              <a:rPr lang="ru-RU" dirty="0"/>
            </a:br>
            <a:r>
              <a:rPr lang="ru-RU" dirty="0"/>
              <a:t>Природа способна к самоочищению, но огромное </a:t>
            </a:r>
            <a:r>
              <a:rPr lang="ru-RU" dirty="0" smtClean="0"/>
              <a:t>количество</a:t>
            </a:r>
          </a:p>
          <a:p>
            <a:pPr lvl="0"/>
            <a:r>
              <a:rPr lang="ru-RU" dirty="0" smtClean="0"/>
              <a:t> </a:t>
            </a:r>
            <a:r>
              <a:rPr lang="ru-RU" dirty="0"/>
              <a:t>отходов и выбросов от комбинатов и заводов не может нейтрализовать даже природа!</a:t>
            </a:r>
            <a:br>
              <a:rPr lang="ru-RU" dirty="0"/>
            </a:br>
            <a:r>
              <a:rPr lang="ru-RU" dirty="0"/>
              <a:t>Особую опасность для человека представляют летучие ядовитые </a:t>
            </a:r>
            <a:r>
              <a:rPr lang="ru-RU" dirty="0" smtClean="0"/>
              <a:t>вещества, такие</a:t>
            </a:r>
            <a:r>
              <a:rPr lang="ru-RU" dirty="0"/>
              <a:t>, как хлор</a:t>
            </a:r>
            <a:r>
              <a:rPr lang="ru-RU" dirty="0" smtClean="0"/>
              <a:t>.</a:t>
            </a:r>
          </a:p>
          <a:p>
            <a:pPr lvl="0"/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На одном химическом заводе г. Тобольска произошла авария ёмкости с хлором. Хлор в безветренную погоду стелется по земле, занимая участок поверхности в форме круга. Радиус заражённой зоны 250 м. Что нужно знать, чтобы принять меры? </a:t>
            </a:r>
            <a:r>
              <a:rPr lang="ru-RU" b="1" dirty="0" smtClean="0"/>
              <a:t> Необходимо найти</a:t>
            </a:r>
            <a:r>
              <a:rPr lang="ru-RU" b="1" dirty="0"/>
              <a:t> </a:t>
            </a:r>
            <a:r>
              <a:rPr lang="ru-RU" b="1" dirty="0" smtClean="0"/>
              <a:t>Ѕ </a:t>
            </a:r>
            <a:r>
              <a:rPr lang="ru-RU" b="1" dirty="0"/>
              <a:t>– площадь заражённой зоны.</a:t>
            </a:r>
            <a:br>
              <a:rPr lang="ru-RU" b="1" dirty="0"/>
            </a:br>
            <a:r>
              <a:rPr lang="ru-RU" b="1" dirty="0"/>
              <a:t>Длину верёвки для ограждения</a:t>
            </a:r>
            <a:r>
              <a:rPr lang="ru-RU" b="1" dirty="0" smtClean="0"/>
              <a:t>.</a:t>
            </a:r>
            <a:r>
              <a:rPr lang="ru-RU" dirty="0" smtClean="0"/>
              <a:t>                                   </a:t>
            </a:r>
            <a:endParaRPr lang="ru-RU" dirty="0" smtClean="0"/>
          </a:p>
        </p:txBody>
      </p:sp>
      <p:pic>
        <p:nvPicPr>
          <p:cNvPr id="5" name="Рисунок 4" descr="Методическая разработка урока по геометрии Длина окружности. Площадь круга. Решение задач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6384" y="1700808"/>
            <a:ext cx="2160240" cy="14401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851656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75000"/>
              </a:schemeClr>
            </a:gs>
            <a:gs pos="50000">
              <a:schemeClr val="accent3">
                <a:lumMod val="40000"/>
                <a:lumOff val="60000"/>
              </a:schemeClr>
            </a:gs>
            <a:gs pos="100000">
              <a:schemeClr val="bg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260647"/>
            <a:ext cx="83204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Arial Black" panose="020B0A04020102020204" pitchFamily="34" charset="0"/>
              </a:rPr>
              <a:t>Применение формул длины окружности и площади круга в профессиональной деятельности  </a:t>
            </a:r>
            <a:endParaRPr lang="ru-RU" sz="2400" dirty="0">
              <a:solidFill>
                <a:schemeClr val="accent4">
                  <a:lumMod val="20000"/>
                  <a:lumOff val="8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5228887"/>
            <a:ext cx="1502296" cy="150229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39552" y="1785926"/>
            <a:ext cx="8104414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800" b="1" i="1" dirty="0" smtClean="0"/>
              <a:t>Лесники, экологи                 </a:t>
            </a:r>
          </a:p>
          <a:p>
            <a:pPr lvl="0"/>
            <a:r>
              <a:rPr lang="ru-RU" sz="2800" b="1" dirty="0" smtClean="0"/>
              <a:t>О Тунгусском метеорите, 1908 </a:t>
            </a:r>
            <a:r>
              <a:rPr lang="ru-RU" sz="2800" b="1" dirty="0"/>
              <a:t>г</a:t>
            </a:r>
          </a:p>
          <a:p>
            <a:pPr lvl="0"/>
            <a:r>
              <a:rPr lang="ru-RU" b="1" i="1" dirty="0" smtClean="0"/>
              <a:t>                             </a:t>
            </a:r>
            <a:r>
              <a:rPr lang="ru-RU" b="1" i="1" dirty="0"/>
              <a:t/>
            </a:r>
            <a:br>
              <a:rPr lang="ru-RU" b="1" i="1" dirty="0"/>
            </a:br>
            <a:r>
              <a:rPr lang="ru-RU" sz="2400" dirty="0" smtClean="0"/>
              <a:t>Диаметр </a:t>
            </a:r>
            <a:r>
              <a:rPr lang="ru-RU" sz="2400" dirty="0"/>
              <a:t>опалённой площади тайги от взрыва </a:t>
            </a:r>
            <a:endParaRPr lang="ru-RU" sz="2400" dirty="0" smtClean="0"/>
          </a:p>
          <a:p>
            <a:pPr lvl="0"/>
            <a:r>
              <a:rPr lang="ru-RU" sz="2400" dirty="0" smtClean="0"/>
              <a:t>Тунгусского </a:t>
            </a:r>
            <a:r>
              <a:rPr lang="ru-RU" sz="2400" dirty="0"/>
              <a:t>метеорита равен примерно 38 км. </a:t>
            </a:r>
            <a:endParaRPr lang="ru-RU" sz="2400" dirty="0" smtClean="0"/>
          </a:p>
          <a:p>
            <a:pPr lvl="0"/>
            <a:r>
              <a:rPr lang="ru-RU" sz="2400" dirty="0" smtClean="0"/>
              <a:t>Для </a:t>
            </a:r>
            <a:r>
              <a:rPr lang="ru-RU" sz="2400" dirty="0"/>
              <a:t>чего надо знать эти сведения лесничему</a:t>
            </a:r>
            <a:r>
              <a:rPr lang="ru-RU" sz="2400" dirty="0" smtClean="0"/>
              <a:t>?</a:t>
            </a:r>
          </a:p>
          <a:p>
            <a:pPr lvl="0"/>
            <a:r>
              <a:rPr lang="ru-RU" sz="2400" dirty="0" smtClean="0"/>
              <a:t>Какая </a:t>
            </a:r>
            <a:r>
              <a:rPr lang="ru-RU" sz="2400" dirty="0"/>
              <a:t>площадь тайги пострадала от метеорита? </a:t>
            </a:r>
            <a:endParaRPr lang="ru-RU" sz="2400" dirty="0" smtClean="0"/>
          </a:p>
          <a:p>
            <a:pPr lvl="0"/>
            <a:r>
              <a:rPr lang="ru-RU" sz="2400" dirty="0" smtClean="0"/>
              <a:t>Сколько </a:t>
            </a:r>
            <a:r>
              <a:rPr lang="ru-RU" sz="2400" dirty="0"/>
              <a:t>потребуется саженцев для посадки, если на 1га высаживается 1000саженцев? (1км2 = 100га)</a:t>
            </a:r>
          </a:p>
        </p:txBody>
      </p:sp>
      <p:pic>
        <p:nvPicPr>
          <p:cNvPr id="6" name="Рисунок 5" descr="Методическая разработка урока по геометрии Длина окружности. Площадь круга. Решение задач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5977" y="2026268"/>
            <a:ext cx="1800200" cy="118415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944824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75000"/>
              </a:schemeClr>
            </a:gs>
            <a:gs pos="50000">
              <a:schemeClr val="accent3">
                <a:lumMod val="40000"/>
                <a:lumOff val="60000"/>
              </a:schemeClr>
            </a:gs>
            <a:gs pos="100000">
              <a:schemeClr val="bg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260647"/>
            <a:ext cx="83204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Arial Black" panose="020B0A04020102020204" pitchFamily="34" charset="0"/>
              </a:rPr>
              <a:t>Применение формул длины окружности и площади круга в профессиональной деятельности  </a:t>
            </a:r>
            <a:endParaRPr lang="ru-RU" sz="2400" dirty="0">
              <a:solidFill>
                <a:schemeClr val="accent4">
                  <a:lumMod val="20000"/>
                  <a:lumOff val="8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5228887"/>
            <a:ext cx="1502296" cy="150229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39552" y="1785926"/>
            <a:ext cx="8104414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800" b="1" i="1" dirty="0" smtClean="0"/>
              <a:t>Врач</a:t>
            </a:r>
          </a:p>
          <a:p>
            <a:pPr lvl="0"/>
            <a:r>
              <a:rPr lang="ru-RU" b="1" i="1" dirty="0" smtClean="0"/>
              <a:t>                             </a:t>
            </a:r>
            <a:r>
              <a:rPr lang="ru-RU" b="1" i="1" dirty="0"/>
              <a:t/>
            </a:r>
            <a:br>
              <a:rPr lang="ru-RU" b="1" i="1" dirty="0"/>
            </a:br>
            <a:r>
              <a:rPr lang="ru-RU" sz="2400" dirty="0" smtClean="0"/>
              <a:t>Зрачок человеческого глаза в зависимости </a:t>
            </a:r>
          </a:p>
          <a:p>
            <a:pPr lvl="0"/>
            <a:r>
              <a:rPr lang="ru-RU" sz="2400" dirty="0" smtClean="0"/>
              <a:t>от степени яркости света изменяется в</a:t>
            </a:r>
          </a:p>
          <a:p>
            <a:pPr lvl="0"/>
            <a:r>
              <a:rPr lang="ru-RU" sz="2400" dirty="0" smtClean="0"/>
              <a:t>размере от 2 мм до 6 мм. Во сколько раз</a:t>
            </a:r>
          </a:p>
          <a:p>
            <a:pPr lvl="0"/>
            <a:r>
              <a:rPr lang="ru-RU" sz="2400" dirty="0" smtClean="0"/>
              <a:t> площадь расширенного зрачка больше площади суженного?</a:t>
            </a:r>
            <a:endParaRPr lang="ru-RU" sz="2400" dirty="0"/>
          </a:p>
        </p:txBody>
      </p:sp>
      <p:pic>
        <p:nvPicPr>
          <p:cNvPr id="7" name="Рисунок 6" descr="Методическая разработка урока по геометрии Длина окружности. Площадь круга. Решение задач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916833"/>
            <a:ext cx="2199758" cy="15121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1190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75000"/>
              </a:schemeClr>
            </a:gs>
            <a:gs pos="50000">
              <a:schemeClr val="accent3">
                <a:lumMod val="40000"/>
                <a:lumOff val="60000"/>
              </a:schemeClr>
            </a:gs>
            <a:gs pos="100000">
              <a:schemeClr val="bg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260647"/>
            <a:ext cx="83204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Arial Black" panose="020B0A04020102020204" pitchFamily="34" charset="0"/>
              </a:rPr>
              <a:t>Применение формул длины окружности и площади круга в профессиональной деятельности  </a:t>
            </a:r>
            <a:endParaRPr lang="ru-RU" sz="2400" dirty="0">
              <a:solidFill>
                <a:schemeClr val="accent4">
                  <a:lumMod val="20000"/>
                  <a:lumOff val="8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5228887"/>
            <a:ext cx="1502296" cy="150229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39552" y="1785926"/>
            <a:ext cx="8104414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800" b="1" i="1" dirty="0" smtClean="0"/>
              <a:t>Строители</a:t>
            </a:r>
          </a:p>
          <a:p>
            <a:pPr lvl="0" algn="just"/>
            <a:r>
              <a:rPr lang="ru-RU" b="1" i="1" dirty="0" smtClean="0"/>
              <a:t>                             </a:t>
            </a:r>
            <a:r>
              <a:rPr lang="ru-RU" b="1" i="1" dirty="0"/>
              <a:t/>
            </a:r>
            <a:br>
              <a:rPr lang="ru-RU" b="1" i="1" dirty="0"/>
            </a:br>
            <a:r>
              <a:rPr lang="ru-RU" sz="2800" dirty="0" smtClean="0"/>
              <a:t>Царь </a:t>
            </a:r>
            <a:r>
              <a:rPr lang="ru-RU" sz="2800" dirty="0" err="1"/>
              <a:t>Салтан</a:t>
            </a:r>
            <a:r>
              <a:rPr lang="ru-RU" sz="2800" dirty="0"/>
              <a:t> решил построить крепость </a:t>
            </a:r>
            <a:r>
              <a:rPr lang="ru-RU" sz="2800" dirty="0"/>
              <a:t> </a:t>
            </a:r>
            <a:r>
              <a:rPr lang="ru-RU" sz="2800" dirty="0" smtClean="0"/>
              <a:t>в </a:t>
            </a:r>
            <a:r>
              <a:rPr lang="ru-RU" sz="2800" dirty="0"/>
              <a:t>форме круга площадью в одну </a:t>
            </a:r>
            <a:r>
              <a:rPr lang="ru-RU" sz="2800" dirty="0"/>
              <a:t> </a:t>
            </a:r>
            <a:r>
              <a:rPr lang="ru-RU" sz="2800" dirty="0" smtClean="0"/>
              <a:t>квадратную </a:t>
            </a:r>
            <a:r>
              <a:rPr lang="ru-RU" sz="2800" dirty="0"/>
              <a:t>версту. И задумался: </a:t>
            </a:r>
            <a:endParaRPr lang="ru-RU" sz="2800" dirty="0" smtClean="0"/>
          </a:p>
          <a:p>
            <a:pPr lvl="0" algn="just"/>
            <a:r>
              <a:rPr lang="ru-RU" sz="2800" dirty="0" smtClean="0"/>
              <a:t>какой </a:t>
            </a:r>
            <a:r>
              <a:rPr lang="ru-RU" sz="2800" dirty="0"/>
              <a:t>длины будет крепостная стена? </a:t>
            </a:r>
            <a:endParaRPr lang="ru-RU" sz="2800" dirty="0" smtClean="0"/>
          </a:p>
          <a:p>
            <a:pPr lvl="0" algn="just"/>
            <a:r>
              <a:rPr lang="ru-RU" sz="2800" dirty="0" smtClean="0"/>
              <a:t>На </a:t>
            </a:r>
            <a:r>
              <a:rPr lang="ru-RU" sz="2800" dirty="0"/>
              <a:t>сколько короче будет эта стена по сравнению со стеной квадратной крепости с той же площадью?</a:t>
            </a:r>
          </a:p>
        </p:txBody>
      </p:sp>
    </p:spTree>
    <p:extLst>
      <p:ext uri="{BB962C8B-B14F-4D97-AF65-F5344CB8AC3E}">
        <p14:creationId xmlns:p14="http://schemas.microsoft.com/office/powerpoint/2010/main" val="56648850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592</Words>
  <Application>Microsoft Office PowerPoint</Application>
  <PresentationFormat>Экран (4:3)</PresentationFormat>
  <Paragraphs>105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Презентация PowerPoint</vt:lpstr>
      <vt:lpstr>Презентация PowerPoint</vt:lpstr>
      <vt:lpstr>Теоретическая разминка Установите соответствие между формулами и их названиями</vt:lpstr>
      <vt:lpstr>Практическая разминка Устная фронтальная работа</vt:lpstr>
      <vt:lpstr>Математический диктант разместить утверждения в два столбика (1 –верные, 2 – неверные)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Домашняя работа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1</cp:lastModifiedBy>
  <cp:revision>17</cp:revision>
  <dcterms:created xsi:type="dcterms:W3CDTF">2014-04-23T17:09:11Z</dcterms:created>
  <dcterms:modified xsi:type="dcterms:W3CDTF">2023-03-06T17:33:16Z</dcterms:modified>
</cp:coreProperties>
</file>